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Be Vietnam Ultra-Bold" panose="020B0604020202020204" charset="0"/>
      <p:regular r:id="rId9"/>
    </p:embeddedFont>
    <p:embeddedFont>
      <p:font typeface="Calibri" panose="020F0502020204030204" pitchFamily="34" charset="0"/>
      <p:regular r:id="rId10"/>
      <p:bold r:id="rId11"/>
      <p:italic r:id="rId12"/>
      <p:boldItalic r:id="rId13"/>
    </p:embeddedFont>
    <p:embeddedFont>
      <p:font typeface="Canva Sans Bold" panose="020B0604020202020204" charset="0"/>
      <p:regular r:id="rId14"/>
    </p:embeddedFont>
    <p:embeddedFont>
      <p:font typeface="Montserrat Medium" panose="00000600000000000000" pitchFamily="2" charset="0"/>
      <p:regular r:id="rId15"/>
    </p:embeddedFont>
    <p:embeddedFont>
      <p:font typeface="Quicksand Mediu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10.svg>
</file>

<file path=ppt/media/image2.svg>
</file>

<file path=ppt/media/image3.jpe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txBody>
            <a:bodyPr/>
            <a:lstStyle/>
            <a:p>
              <a:endParaRPr lang="en-IN"/>
            </a:p>
          </p:txBody>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txBody>
            <a:bodyPr/>
            <a:lstStyle/>
            <a:p>
              <a:endParaRPr lang="en-IN"/>
            </a:p>
          </p:txBody>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842659" y="1068800"/>
            <a:ext cx="6226141" cy="8149399"/>
          </a:xfrm>
          <a:custGeom>
            <a:avLst/>
            <a:gdLst/>
            <a:ahLst/>
            <a:cxnLst/>
            <a:rect l="l" t="t" r="r" b="b"/>
            <a:pathLst>
              <a:path w="6226141" h="8149399">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9" name="TextBox 9"/>
          <p:cNvSpPr txBox="1"/>
          <p:nvPr/>
        </p:nvSpPr>
        <p:spPr>
          <a:xfrm>
            <a:off x="413519" y="2809435"/>
            <a:ext cx="10213897" cy="2607076"/>
          </a:xfrm>
          <a:prstGeom prst="rect">
            <a:avLst/>
          </a:prstGeom>
        </p:spPr>
        <p:txBody>
          <a:bodyPr lIns="0" tIns="0" rIns="0" bIns="0" rtlCol="0" anchor="t">
            <a:spAutoFit/>
          </a:bodyPr>
          <a:lstStyle/>
          <a:p>
            <a:pPr marL="0" lvl="0" indent="0">
              <a:lnSpc>
                <a:spcPts val="10015"/>
              </a:lnSpc>
            </a:pPr>
            <a:r>
              <a:rPr lang="en-US" sz="10015" spc="-420">
                <a:solidFill>
                  <a:srgbClr val="3139A8"/>
                </a:solidFill>
                <a:latin typeface="Be Vietnam Ultra-Bold"/>
              </a:rPr>
              <a:t>IMAGE STEGANOGRAPHY</a:t>
            </a:r>
          </a:p>
        </p:txBody>
      </p:sp>
      <p:sp>
        <p:nvSpPr>
          <p:cNvPr id="10" name="TextBox 10"/>
          <p:cNvSpPr txBox="1"/>
          <p:nvPr/>
        </p:nvSpPr>
        <p:spPr>
          <a:xfrm>
            <a:off x="413519" y="6874152"/>
            <a:ext cx="3178858" cy="1768048"/>
          </a:xfrm>
          <a:prstGeom prst="rect">
            <a:avLst/>
          </a:prstGeom>
        </p:spPr>
        <p:txBody>
          <a:bodyPr lIns="0" tIns="0" rIns="0" bIns="0" rtlCol="0" anchor="t">
            <a:spAutoFit/>
          </a:bodyPr>
          <a:lstStyle/>
          <a:p>
            <a:pPr>
              <a:lnSpc>
                <a:spcPts val="4675"/>
              </a:lnSpc>
            </a:pPr>
            <a:r>
              <a:rPr lang="en-US" sz="3339" dirty="0">
                <a:solidFill>
                  <a:srgbClr val="3139A8"/>
                </a:solidFill>
                <a:latin typeface="Canva Sans Bold"/>
              </a:rPr>
              <a:t>By :</a:t>
            </a:r>
          </a:p>
          <a:p>
            <a:pPr>
              <a:lnSpc>
                <a:spcPts val="4675"/>
              </a:lnSpc>
            </a:pPr>
            <a:r>
              <a:rPr lang="en-US" sz="3339" dirty="0">
                <a:solidFill>
                  <a:srgbClr val="3139A8"/>
                </a:solidFill>
                <a:latin typeface="Canva Sans Bold"/>
              </a:rPr>
              <a:t>Vishal.B</a:t>
            </a:r>
          </a:p>
          <a:p>
            <a:pPr>
              <a:lnSpc>
                <a:spcPts val="4675"/>
              </a:lnSpc>
            </a:pPr>
            <a:r>
              <a:rPr lang="en-US" sz="3339" dirty="0">
                <a:solidFill>
                  <a:srgbClr val="3139A8"/>
                </a:solidFill>
                <a:latin typeface="Canva Sans Bold"/>
              </a:rPr>
              <a:t>G.S. </a:t>
            </a:r>
            <a:r>
              <a:rPr lang="en-US" sz="3339" dirty="0" err="1">
                <a:solidFill>
                  <a:srgbClr val="3139A8"/>
                </a:solidFill>
                <a:latin typeface="Canva Sans Bold"/>
              </a:rPr>
              <a:t>Ruparani</a:t>
            </a:r>
            <a:endParaRPr lang="en-US" sz="3339" dirty="0">
              <a:solidFill>
                <a:srgbClr val="3139A8"/>
              </a:solidFill>
              <a:latin typeface="Canva Sans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597241" y="1121159"/>
            <a:ext cx="6042413" cy="8044682"/>
            <a:chOff x="0" y="0"/>
            <a:chExt cx="3663950" cy="4878070"/>
          </a:xfrm>
        </p:grpSpPr>
        <p:sp>
          <p:nvSpPr>
            <p:cNvPr id="3" name="Freeform 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9832" r="-59832"/>
              </a:stretch>
            </a:blipFill>
          </p:spPr>
          <p:txBody>
            <a:bodyPr/>
            <a:lstStyle/>
            <a:p>
              <a:endParaRPr lang="en-IN"/>
            </a:p>
          </p:txBody>
        </p:sp>
        <p:sp>
          <p:nvSpPr>
            <p:cNvPr id="4" name="Freeform 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1EBE5"/>
            </a:solidFill>
          </p:spPr>
          <p:txBody>
            <a:bodyPr/>
            <a:lstStyle/>
            <a:p>
              <a:endParaRPr lang="en-IN"/>
            </a:p>
          </p:txBody>
        </p:sp>
      </p:grpSp>
      <p:sp>
        <p:nvSpPr>
          <p:cNvPr id="5" name="TextBox 5"/>
          <p:cNvSpPr txBox="1"/>
          <p:nvPr/>
        </p:nvSpPr>
        <p:spPr>
          <a:xfrm>
            <a:off x="1028700" y="1434702"/>
            <a:ext cx="8385935" cy="203454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PROBLEM STATEMENT</a:t>
            </a:r>
          </a:p>
        </p:txBody>
      </p:sp>
      <p:sp>
        <p:nvSpPr>
          <p:cNvPr id="6" name="TextBox 6"/>
          <p:cNvSpPr txBox="1"/>
          <p:nvPr/>
        </p:nvSpPr>
        <p:spPr>
          <a:xfrm>
            <a:off x="1028700" y="3905315"/>
            <a:ext cx="8930729" cy="5019676"/>
          </a:xfrm>
          <a:prstGeom prst="rect">
            <a:avLst/>
          </a:prstGeom>
        </p:spPr>
        <p:txBody>
          <a:bodyPr lIns="0" tIns="0" rIns="0" bIns="0" rtlCol="0" anchor="t">
            <a:spAutoFit/>
          </a:bodyPr>
          <a:lstStyle/>
          <a:p>
            <a:pPr>
              <a:lnSpc>
                <a:spcPts val="4049"/>
              </a:lnSpc>
            </a:pPr>
            <a:r>
              <a:rPr lang="en-US" sz="2499">
                <a:solidFill>
                  <a:srgbClr val="FFFFFF"/>
                </a:solidFill>
                <a:latin typeface="Quicksand Medium"/>
              </a:rPr>
              <a:t>Image Steganography is the process of hiding a secret message which is text-based data within non-text file image file, It is done in such a way someone cannot know the presence of a hidden message in a particular file. Steganography’s main purpose is to maintain secret communication between two people. It generally refers to encoding and decoding. In our image Steganography project, we will be encoding and decoding the data into an image file.</a:t>
            </a:r>
          </a:p>
          <a:p>
            <a:pPr>
              <a:lnSpc>
                <a:spcPts val="4049"/>
              </a:lnSpc>
            </a:pPr>
            <a:endParaRPr lang="en-US" sz="2499">
              <a:solidFill>
                <a:srgbClr val="FFFFFF"/>
              </a:solidFill>
              <a:latin typeface="Quicksand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TextBox 2"/>
          <p:cNvSpPr txBox="1"/>
          <p:nvPr/>
        </p:nvSpPr>
        <p:spPr>
          <a:xfrm>
            <a:off x="1219200" y="2890758"/>
            <a:ext cx="8385935" cy="1060451"/>
          </a:xfrm>
          <a:prstGeom prst="rect">
            <a:avLst/>
          </a:prstGeom>
        </p:spPr>
        <p:txBody>
          <a:bodyPr lIns="0" tIns="0" rIns="0" bIns="0" rtlCol="0" anchor="t">
            <a:spAutoFit/>
          </a:bodyPr>
          <a:lstStyle/>
          <a:p>
            <a:pPr marL="0" lvl="0" indent="0">
              <a:lnSpc>
                <a:spcPts val="8000"/>
              </a:lnSpc>
            </a:pPr>
            <a:r>
              <a:rPr lang="en-US" sz="8000" spc="-336">
                <a:solidFill>
                  <a:srgbClr val="3139A8"/>
                </a:solidFill>
                <a:latin typeface="Be Vietnam Ultra-Bold"/>
              </a:rPr>
              <a:t>OVERVIEW</a:t>
            </a:r>
          </a:p>
        </p:txBody>
      </p:sp>
      <p:sp>
        <p:nvSpPr>
          <p:cNvPr id="3" name="TextBox 3"/>
          <p:cNvSpPr txBox="1"/>
          <p:nvPr/>
        </p:nvSpPr>
        <p:spPr>
          <a:xfrm>
            <a:off x="1219200" y="4264422"/>
            <a:ext cx="7570711" cy="2732533"/>
          </a:xfrm>
          <a:prstGeom prst="rect">
            <a:avLst/>
          </a:prstGeom>
        </p:spPr>
        <p:txBody>
          <a:bodyPr lIns="0" tIns="0" rIns="0" bIns="0" rtlCol="0" anchor="t">
            <a:spAutoFit/>
          </a:bodyPr>
          <a:lstStyle/>
          <a:p>
            <a:pPr>
              <a:lnSpc>
                <a:spcPts val="4373"/>
              </a:lnSpc>
            </a:pPr>
            <a:endParaRPr/>
          </a:p>
          <a:p>
            <a:pPr>
              <a:lnSpc>
                <a:spcPts val="4373"/>
              </a:lnSpc>
            </a:pPr>
            <a:r>
              <a:rPr lang="en-US" sz="2699">
                <a:solidFill>
                  <a:srgbClr val="3139A8"/>
                </a:solidFill>
                <a:latin typeface="Quicksand Medium"/>
              </a:rPr>
              <a:t>The ‘stego’ image is the image that results from embedding secret data inside the original image. The image then acts as a medium for transfer of the encoded message.</a:t>
            </a:r>
          </a:p>
        </p:txBody>
      </p:sp>
      <p:grpSp>
        <p:nvGrpSpPr>
          <p:cNvPr id="4" name="Group 4"/>
          <p:cNvGrpSpPr>
            <a:grpSpLocks noChangeAspect="1"/>
          </p:cNvGrpSpPr>
          <p:nvPr/>
        </p:nvGrpSpPr>
        <p:grpSpPr>
          <a:xfrm>
            <a:off x="9945531" y="1486616"/>
            <a:ext cx="7313769" cy="7313769"/>
            <a:chOff x="0" y="0"/>
            <a:chExt cx="3282950" cy="3282950"/>
          </a:xfrm>
        </p:grpSpPr>
        <p:sp>
          <p:nvSpPr>
            <p:cNvPr id="5" name="Freeform 5"/>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25046" r="-25046"/>
              </a:stretch>
            </a:blipFill>
          </p:spPr>
          <p:txBody>
            <a:bodyPr/>
            <a:lstStyle/>
            <a:p>
              <a:endParaRPr lang="en-IN"/>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1153131" y="4527805"/>
            <a:ext cx="3823681" cy="5286530"/>
            <a:chOff x="0" y="0"/>
            <a:chExt cx="966960" cy="1336896"/>
          </a:xfrm>
        </p:grpSpPr>
        <p:sp>
          <p:nvSpPr>
            <p:cNvPr id="3" name="Freeform 3"/>
            <p:cNvSpPr/>
            <p:nvPr/>
          </p:nvSpPr>
          <p:spPr>
            <a:xfrm>
              <a:off x="0" y="0"/>
              <a:ext cx="966960" cy="1336896"/>
            </a:xfrm>
            <a:custGeom>
              <a:avLst/>
              <a:gdLst/>
              <a:ahLst/>
              <a:cxnLst/>
              <a:rect l="l" t="t" r="r" b="b"/>
              <a:pathLst>
                <a:path w="966960" h="1336896">
                  <a:moveTo>
                    <a:pt x="0" y="0"/>
                  </a:moveTo>
                  <a:lnTo>
                    <a:pt x="966960" y="0"/>
                  </a:lnTo>
                  <a:lnTo>
                    <a:pt x="966960" y="1336896"/>
                  </a:lnTo>
                  <a:lnTo>
                    <a:pt x="0" y="1336896"/>
                  </a:lnTo>
                  <a:close/>
                </a:path>
              </a:pathLst>
            </a:custGeom>
            <a:solidFill>
              <a:srgbClr val="5383FF"/>
            </a:solidFill>
          </p:spPr>
          <p:txBody>
            <a:bodyPr/>
            <a:lstStyle/>
            <a:p>
              <a:endParaRPr lang="en-IN"/>
            </a:p>
          </p:txBody>
        </p:sp>
        <p:sp>
          <p:nvSpPr>
            <p:cNvPr id="4" name="TextBox 4"/>
            <p:cNvSpPr txBox="1"/>
            <p:nvPr/>
          </p:nvSpPr>
          <p:spPr>
            <a:xfrm>
              <a:off x="0" y="19050"/>
              <a:ext cx="966960" cy="1317846"/>
            </a:xfrm>
            <a:prstGeom prst="rect">
              <a:avLst/>
            </a:prstGeom>
          </p:spPr>
          <p:txBody>
            <a:bodyPr lIns="50800" tIns="50800" rIns="50800" bIns="50800" rtlCol="0" anchor="ctr"/>
            <a:lstStyle/>
            <a:p>
              <a:pPr algn="ctr">
                <a:lnSpc>
                  <a:spcPts val="2266"/>
                </a:lnSpc>
              </a:pPr>
              <a:endParaRPr/>
            </a:p>
          </p:txBody>
        </p:sp>
      </p:grpSp>
      <p:sp>
        <p:nvSpPr>
          <p:cNvPr id="5" name="TextBox 5"/>
          <p:cNvSpPr txBox="1"/>
          <p:nvPr/>
        </p:nvSpPr>
        <p:spPr>
          <a:xfrm>
            <a:off x="2474521" y="2796398"/>
            <a:ext cx="13338959" cy="1060451"/>
          </a:xfrm>
          <a:prstGeom prst="rect">
            <a:avLst/>
          </a:prstGeom>
        </p:spPr>
        <p:txBody>
          <a:bodyPr lIns="0" tIns="0" rIns="0" bIns="0" rtlCol="0" anchor="t">
            <a:spAutoFit/>
          </a:bodyPr>
          <a:lstStyle/>
          <a:p>
            <a:pPr marL="0" lvl="0" indent="0" algn="ctr">
              <a:lnSpc>
                <a:spcPts val="8000"/>
              </a:lnSpc>
            </a:pPr>
            <a:r>
              <a:rPr lang="en-US" sz="8000" spc="-336">
                <a:solidFill>
                  <a:srgbClr val="3139A8"/>
                </a:solidFill>
                <a:latin typeface="Be Vietnam Ultra-Bold"/>
              </a:rPr>
              <a:t>APPLICATIONS</a:t>
            </a:r>
          </a:p>
        </p:txBody>
      </p:sp>
      <p:sp>
        <p:nvSpPr>
          <p:cNvPr id="6" name="TextBox 6"/>
          <p:cNvSpPr txBox="1"/>
          <p:nvPr/>
        </p:nvSpPr>
        <p:spPr>
          <a:xfrm>
            <a:off x="1800800" y="5540540"/>
            <a:ext cx="2801780" cy="2592910"/>
          </a:xfrm>
          <a:prstGeom prst="rect">
            <a:avLst/>
          </a:prstGeom>
        </p:spPr>
        <p:txBody>
          <a:bodyPr lIns="0" tIns="0" rIns="0" bIns="0" rtlCol="0" anchor="t">
            <a:spAutoFit/>
          </a:bodyPr>
          <a:lstStyle/>
          <a:p>
            <a:pPr>
              <a:lnSpc>
                <a:spcPts val="4152"/>
              </a:lnSpc>
            </a:pPr>
            <a:r>
              <a:rPr lang="en-US" sz="2662">
                <a:solidFill>
                  <a:srgbClr val="FFFFFF"/>
                </a:solidFill>
                <a:latin typeface="Montserrat Medium"/>
              </a:rPr>
              <a:t>Hackers use steganography techniques for malware transmission</a:t>
            </a:r>
          </a:p>
        </p:txBody>
      </p:sp>
      <p:grpSp>
        <p:nvGrpSpPr>
          <p:cNvPr id="7" name="Group 7"/>
          <p:cNvGrpSpPr/>
          <p:nvPr/>
        </p:nvGrpSpPr>
        <p:grpSpPr>
          <a:xfrm>
            <a:off x="5223634" y="4527805"/>
            <a:ext cx="3823681" cy="5286530"/>
            <a:chOff x="0" y="0"/>
            <a:chExt cx="966960" cy="1336896"/>
          </a:xfrm>
        </p:grpSpPr>
        <p:sp>
          <p:nvSpPr>
            <p:cNvPr id="8" name="Freeform 8"/>
            <p:cNvSpPr/>
            <p:nvPr/>
          </p:nvSpPr>
          <p:spPr>
            <a:xfrm>
              <a:off x="0" y="0"/>
              <a:ext cx="966960" cy="1336896"/>
            </a:xfrm>
            <a:custGeom>
              <a:avLst/>
              <a:gdLst/>
              <a:ahLst/>
              <a:cxnLst/>
              <a:rect l="l" t="t" r="r" b="b"/>
              <a:pathLst>
                <a:path w="966960" h="1336896">
                  <a:moveTo>
                    <a:pt x="0" y="0"/>
                  </a:moveTo>
                  <a:lnTo>
                    <a:pt x="966960" y="0"/>
                  </a:lnTo>
                  <a:lnTo>
                    <a:pt x="966960" y="1336896"/>
                  </a:lnTo>
                  <a:lnTo>
                    <a:pt x="0" y="1336896"/>
                  </a:lnTo>
                  <a:close/>
                </a:path>
              </a:pathLst>
            </a:custGeom>
            <a:solidFill>
              <a:srgbClr val="3139A8"/>
            </a:solidFill>
          </p:spPr>
          <p:txBody>
            <a:bodyPr/>
            <a:lstStyle/>
            <a:p>
              <a:endParaRPr lang="en-IN"/>
            </a:p>
          </p:txBody>
        </p:sp>
        <p:sp>
          <p:nvSpPr>
            <p:cNvPr id="9" name="TextBox 9"/>
            <p:cNvSpPr txBox="1"/>
            <p:nvPr/>
          </p:nvSpPr>
          <p:spPr>
            <a:xfrm>
              <a:off x="0" y="19050"/>
              <a:ext cx="966960" cy="1317846"/>
            </a:xfrm>
            <a:prstGeom prst="rect">
              <a:avLst/>
            </a:prstGeom>
          </p:spPr>
          <p:txBody>
            <a:bodyPr lIns="50800" tIns="50800" rIns="50800" bIns="50800" rtlCol="0" anchor="ctr"/>
            <a:lstStyle/>
            <a:p>
              <a:pPr algn="ctr">
                <a:lnSpc>
                  <a:spcPts val="2266"/>
                </a:lnSpc>
              </a:pPr>
              <a:endParaRPr/>
            </a:p>
          </p:txBody>
        </p:sp>
      </p:grpSp>
      <p:sp>
        <p:nvSpPr>
          <p:cNvPr id="10" name="TextBox 10"/>
          <p:cNvSpPr txBox="1"/>
          <p:nvPr/>
        </p:nvSpPr>
        <p:spPr>
          <a:xfrm>
            <a:off x="5847920" y="5883631"/>
            <a:ext cx="2575110" cy="1916254"/>
          </a:xfrm>
          <a:prstGeom prst="rect">
            <a:avLst/>
          </a:prstGeom>
        </p:spPr>
        <p:txBody>
          <a:bodyPr lIns="0" tIns="0" rIns="0" bIns="0" rtlCol="0" anchor="t">
            <a:spAutoFit/>
          </a:bodyPr>
          <a:lstStyle/>
          <a:p>
            <a:pPr>
              <a:lnSpc>
                <a:spcPts val="3841"/>
              </a:lnSpc>
            </a:pPr>
            <a:r>
              <a:rPr lang="en-US" sz="2462">
                <a:solidFill>
                  <a:srgbClr val="FFFFFF"/>
                </a:solidFill>
                <a:latin typeface="Montserrat Medium"/>
              </a:rPr>
              <a:t>Intelligence agencies use them for communication</a:t>
            </a:r>
          </a:p>
        </p:txBody>
      </p:sp>
      <p:grpSp>
        <p:nvGrpSpPr>
          <p:cNvPr id="11" name="Group 11"/>
          <p:cNvGrpSpPr/>
          <p:nvPr/>
        </p:nvGrpSpPr>
        <p:grpSpPr>
          <a:xfrm>
            <a:off x="9268431" y="4527805"/>
            <a:ext cx="3823681" cy="5286530"/>
            <a:chOff x="0" y="0"/>
            <a:chExt cx="966960" cy="1336896"/>
          </a:xfrm>
        </p:grpSpPr>
        <p:sp>
          <p:nvSpPr>
            <p:cNvPr id="12" name="Freeform 12"/>
            <p:cNvSpPr/>
            <p:nvPr/>
          </p:nvSpPr>
          <p:spPr>
            <a:xfrm>
              <a:off x="0" y="0"/>
              <a:ext cx="966960" cy="1336896"/>
            </a:xfrm>
            <a:custGeom>
              <a:avLst/>
              <a:gdLst/>
              <a:ahLst/>
              <a:cxnLst/>
              <a:rect l="l" t="t" r="r" b="b"/>
              <a:pathLst>
                <a:path w="966960" h="1336896">
                  <a:moveTo>
                    <a:pt x="0" y="0"/>
                  </a:moveTo>
                  <a:lnTo>
                    <a:pt x="966960" y="0"/>
                  </a:lnTo>
                  <a:lnTo>
                    <a:pt x="966960" y="1336896"/>
                  </a:lnTo>
                  <a:lnTo>
                    <a:pt x="0" y="1336896"/>
                  </a:lnTo>
                  <a:close/>
                </a:path>
              </a:pathLst>
            </a:custGeom>
            <a:solidFill>
              <a:srgbClr val="5383FF"/>
            </a:solidFill>
          </p:spPr>
          <p:txBody>
            <a:bodyPr/>
            <a:lstStyle/>
            <a:p>
              <a:endParaRPr lang="en-IN"/>
            </a:p>
          </p:txBody>
        </p:sp>
        <p:sp>
          <p:nvSpPr>
            <p:cNvPr id="13" name="TextBox 13"/>
            <p:cNvSpPr txBox="1"/>
            <p:nvPr/>
          </p:nvSpPr>
          <p:spPr>
            <a:xfrm>
              <a:off x="0" y="19050"/>
              <a:ext cx="966960" cy="1317846"/>
            </a:xfrm>
            <a:prstGeom prst="rect">
              <a:avLst/>
            </a:prstGeom>
          </p:spPr>
          <p:txBody>
            <a:bodyPr lIns="50800" tIns="50800" rIns="50800" bIns="50800" rtlCol="0" anchor="ctr"/>
            <a:lstStyle/>
            <a:p>
              <a:pPr algn="ctr">
                <a:lnSpc>
                  <a:spcPts val="2266"/>
                </a:lnSpc>
              </a:pPr>
              <a:endParaRPr/>
            </a:p>
          </p:txBody>
        </p:sp>
      </p:grpSp>
      <p:sp>
        <p:nvSpPr>
          <p:cNvPr id="14" name="TextBox 14"/>
          <p:cNvSpPr txBox="1"/>
          <p:nvPr/>
        </p:nvSpPr>
        <p:spPr>
          <a:xfrm>
            <a:off x="9891697" y="4960854"/>
            <a:ext cx="2575110" cy="4178251"/>
          </a:xfrm>
          <a:prstGeom prst="rect">
            <a:avLst/>
          </a:prstGeom>
        </p:spPr>
        <p:txBody>
          <a:bodyPr lIns="0" tIns="0" rIns="0" bIns="0" rtlCol="0" anchor="t">
            <a:spAutoFit/>
          </a:bodyPr>
          <a:lstStyle/>
          <a:p>
            <a:pPr>
              <a:lnSpc>
                <a:spcPts val="3685"/>
              </a:lnSpc>
            </a:pPr>
            <a:r>
              <a:rPr lang="en-US" sz="2362">
                <a:solidFill>
                  <a:srgbClr val="FFFFFF"/>
                </a:solidFill>
                <a:latin typeface="Montserrat Medium"/>
              </a:rPr>
              <a:t>Printers also use micro-dots as a steganography tool to embed timestamps and date information within the document. </a:t>
            </a:r>
          </a:p>
        </p:txBody>
      </p:sp>
      <p:grpSp>
        <p:nvGrpSpPr>
          <p:cNvPr id="15" name="Group 15"/>
          <p:cNvGrpSpPr/>
          <p:nvPr/>
        </p:nvGrpSpPr>
        <p:grpSpPr>
          <a:xfrm>
            <a:off x="13311188" y="4527805"/>
            <a:ext cx="3823681" cy="5286530"/>
            <a:chOff x="0" y="0"/>
            <a:chExt cx="966960" cy="1336896"/>
          </a:xfrm>
        </p:grpSpPr>
        <p:sp>
          <p:nvSpPr>
            <p:cNvPr id="16" name="Freeform 16"/>
            <p:cNvSpPr/>
            <p:nvPr/>
          </p:nvSpPr>
          <p:spPr>
            <a:xfrm>
              <a:off x="0" y="0"/>
              <a:ext cx="966960" cy="1336896"/>
            </a:xfrm>
            <a:custGeom>
              <a:avLst/>
              <a:gdLst/>
              <a:ahLst/>
              <a:cxnLst/>
              <a:rect l="l" t="t" r="r" b="b"/>
              <a:pathLst>
                <a:path w="966960" h="1336896">
                  <a:moveTo>
                    <a:pt x="0" y="0"/>
                  </a:moveTo>
                  <a:lnTo>
                    <a:pt x="966960" y="0"/>
                  </a:lnTo>
                  <a:lnTo>
                    <a:pt x="966960" y="1336896"/>
                  </a:lnTo>
                  <a:lnTo>
                    <a:pt x="0" y="1336896"/>
                  </a:lnTo>
                  <a:close/>
                </a:path>
              </a:pathLst>
            </a:custGeom>
            <a:solidFill>
              <a:srgbClr val="3139A8"/>
            </a:solidFill>
          </p:spPr>
          <p:txBody>
            <a:bodyPr/>
            <a:lstStyle/>
            <a:p>
              <a:endParaRPr lang="en-IN"/>
            </a:p>
          </p:txBody>
        </p:sp>
        <p:sp>
          <p:nvSpPr>
            <p:cNvPr id="17" name="TextBox 17"/>
            <p:cNvSpPr txBox="1"/>
            <p:nvPr/>
          </p:nvSpPr>
          <p:spPr>
            <a:xfrm>
              <a:off x="0" y="19050"/>
              <a:ext cx="966960" cy="1317846"/>
            </a:xfrm>
            <a:prstGeom prst="rect">
              <a:avLst/>
            </a:prstGeom>
          </p:spPr>
          <p:txBody>
            <a:bodyPr lIns="50800" tIns="50800" rIns="50800" bIns="50800" rtlCol="0" anchor="ctr"/>
            <a:lstStyle/>
            <a:p>
              <a:pPr algn="ctr">
                <a:lnSpc>
                  <a:spcPts val="2266"/>
                </a:lnSpc>
              </a:pPr>
              <a:endParaRPr/>
            </a:p>
          </p:txBody>
        </p:sp>
      </p:grpSp>
      <p:sp>
        <p:nvSpPr>
          <p:cNvPr id="18" name="TextBox 18"/>
          <p:cNvSpPr txBox="1"/>
          <p:nvPr/>
        </p:nvSpPr>
        <p:spPr>
          <a:xfrm>
            <a:off x="13935473" y="4960854"/>
            <a:ext cx="2575110" cy="4459048"/>
          </a:xfrm>
          <a:prstGeom prst="rect">
            <a:avLst/>
          </a:prstGeom>
        </p:spPr>
        <p:txBody>
          <a:bodyPr lIns="0" tIns="0" rIns="0" bIns="0" rtlCol="0" anchor="t">
            <a:spAutoFit/>
          </a:bodyPr>
          <a:lstStyle/>
          <a:p>
            <a:pPr>
              <a:lnSpc>
                <a:spcPts val="3529"/>
              </a:lnSpc>
            </a:pPr>
            <a:r>
              <a:rPr lang="en-US" sz="2262">
                <a:solidFill>
                  <a:srgbClr val="FFFFFF"/>
                </a:solidFill>
                <a:latin typeface="Montserrat Medium"/>
              </a:rPr>
              <a:t> The same technique is used in bank-note printing, to prevent color copiers from reproducing images of currency as fake-notes.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p:nvPr/>
        </p:nvGrpSpPr>
        <p:grpSpPr>
          <a:xfrm>
            <a:off x="10100733" y="-633455"/>
            <a:ext cx="9434011" cy="11553911"/>
            <a:chOff x="0" y="0"/>
            <a:chExt cx="2385741" cy="2921836"/>
          </a:xfrm>
        </p:grpSpPr>
        <p:sp>
          <p:nvSpPr>
            <p:cNvPr id="3" name="Freeform 3"/>
            <p:cNvSpPr/>
            <p:nvPr/>
          </p:nvSpPr>
          <p:spPr>
            <a:xfrm>
              <a:off x="0" y="0"/>
              <a:ext cx="2385741" cy="2921836"/>
            </a:xfrm>
            <a:custGeom>
              <a:avLst/>
              <a:gdLst/>
              <a:ahLst/>
              <a:cxnLst/>
              <a:rect l="l" t="t" r="r" b="b"/>
              <a:pathLst>
                <a:path w="2385741" h="2921836">
                  <a:moveTo>
                    <a:pt x="0" y="0"/>
                  </a:moveTo>
                  <a:lnTo>
                    <a:pt x="2385741" y="0"/>
                  </a:lnTo>
                  <a:lnTo>
                    <a:pt x="2385741" y="2921836"/>
                  </a:lnTo>
                  <a:lnTo>
                    <a:pt x="0" y="2921836"/>
                  </a:lnTo>
                  <a:close/>
                </a:path>
              </a:pathLst>
            </a:custGeom>
            <a:solidFill>
              <a:srgbClr val="F1EBE5"/>
            </a:solidFill>
          </p:spPr>
          <p:txBody>
            <a:bodyPr/>
            <a:lstStyle/>
            <a:p>
              <a:endParaRPr lang="en-IN"/>
            </a:p>
          </p:txBody>
        </p:sp>
        <p:sp>
          <p:nvSpPr>
            <p:cNvPr id="4" name="TextBox 4"/>
            <p:cNvSpPr txBox="1"/>
            <p:nvPr/>
          </p:nvSpPr>
          <p:spPr>
            <a:xfrm>
              <a:off x="0" y="19050"/>
              <a:ext cx="2385741"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164457" y="1714729"/>
            <a:ext cx="5904343" cy="6857542"/>
          </a:xfrm>
          <a:custGeom>
            <a:avLst/>
            <a:gdLst/>
            <a:ahLst/>
            <a:cxnLst/>
            <a:rect l="l" t="t" r="r" b="b"/>
            <a:pathLst>
              <a:path w="5904343" h="6857542">
                <a:moveTo>
                  <a:pt x="0" y="0"/>
                </a:moveTo>
                <a:lnTo>
                  <a:pt x="5904343" y="0"/>
                </a:lnTo>
                <a:lnTo>
                  <a:pt x="5904343" y="6857542"/>
                </a:lnTo>
                <a:lnTo>
                  <a:pt x="0" y="68575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TextBox 6"/>
          <p:cNvSpPr txBox="1"/>
          <p:nvPr/>
        </p:nvSpPr>
        <p:spPr>
          <a:xfrm>
            <a:off x="1219200" y="2029710"/>
            <a:ext cx="8385935" cy="2034540"/>
          </a:xfrm>
          <a:prstGeom prst="rect">
            <a:avLst/>
          </a:prstGeom>
        </p:spPr>
        <p:txBody>
          <a:bodyPr lIns="0" tIns="0" rIns="0" bIns="0" rtlCol="0" anchor="t">
            <a:spAutoFit/>
          </a:bodyPr>
          <a:lstStyle/>
          <a:p>
            <a:pPr marL="0" lvl="0" indent="0">
              <a:lnSpc>
                <a:spcPts val="7979"/>
              </a:lnSpc>
            </a:pPr>
            <a:r>
              <a:rPr lang="en-US" sz="6999" spc="-293">
                <a:solidFill>
                  <a:srgbClr val="FFFFFF"/>
                </a:solidFill>
                <a:latin typeface="Be Vietnam Ultra-Bold"/>
              </a:rPr>
              <a:t>LSB TYPE STEGANOGRAPHY</a:t>
            </a:r>
          </a:p>
        </p:txBody>
      </p:sp>
      <p:sp>
        <p:nvSpPr>
          <p:cNvPr id="7" name="TextBox 7"/>
          <p:cNvSpPr txBox="1"/>
          <p:nvPr/>
        </p:nvSpPr>
        <p:spPr>
          <a:xfrm>
            <a:off x="1219200" y="5029200"/>
            <a:ext cx="7570711" cy="3709417"/>
          </a:xfrm>
          <a:prstGeom prst="rect">
            <a:avLst/>
          </a:prstGeom>
        </p:spPr>
        <p:txBody>
          <a:bodyPr lIns="0" tIns="0" rIns="0" bIns="0" rtlCol="0" anchor="t">
            <a:spAutoFit/>
          </a:bodyPr>
          <a:lstStyle/>
          <a:p>
            <a:pPr>
              <a:lnSpc>
                <a:spcPts val="4211"/>
              </a:lnSpc>
            </a:pPr>
            <a:r>
              <a:rPr lang="en-US" sz="2599">
                <a:solidFill>
                  <a:srgbClr val="FFFFFF"/>
                </a:solidFill>
                <a:latin typeface="Quicksand Medium"/>
              </a:rPr>
              <a:t>LSB stands for Least Significant Bit. The idea behind LSB embedding is that if we change the last bit value of a pixel, there won’t be much visible change in the colour. For example, 0 is black. Changing the value to 1 won’t make much of a difference since it is still black, just a lighter shade.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sp>
        <p:nvSpPr>
          <p:cNvPr id="2" name="Freeform 2"/>
          <p:cNvSpPr/>
          <p:nvPr/>
        </p:nvSpPr>
        <p:spPr>
          <a:xfrm>
            <a:off x="724967" y="2341298"/>
            <a:ext cx="8621287" cy="5094397"/>
          </a:xfrm>
          <a:custGeom>
            <a:avLst/>
            <a:gdLst/>
            <a:ahLst/>
            <a:cxnLst/>
            <a:rect l="l" t="t" r="r" b="b"/>
            <a:pathLst>
              <a:path w="8621287" h="5094397">
                <a:moveTo>
                  <a:pt x="0" y="0"/>
                </a:moveTo>
                <a:lnTo>
                  <a:pt x="8621287" y="0"/>
                </a:lnTo>
                <a:lnTo>
                  <a:pt x="8621287" y="5094397"/>
                </a:lnTo>
                <a:lnTo>
                  <a:pt x="0" y="5094397"/>
                </a:lnTo>
                <a:lnTo>
                  <a:pt x="0" y="0"/>
                </a:lnTo>
                <a:close/>
              </a:path>
            </a:pathLst>
          </a:custGeom>
          <a:blipFill>
            <a:blip r:embed="rId2"/>
            <a:stretch>
              <a:fillRect/>
            </a:stretch>
          </a:blipFill>
        </p:spPr>
        <p:txBody>
          <a:bodyPr/>
          <a:lstStyle/>
          <a:p>
            <a:endParaRPr lang="en-IN"/>
          </a:p>
        </p:txBody>
      </p:sp>
      <p:sp>
        <p:nvSpPr>
          <p:cNvPr id="3" name="Freeform 3"/>
          <p:cNvSpPr/>
          <p:nvPr/>
        </p:nvSpPr>
        <p:spPr>
          <a:xfrm>
            <a:off x="10798453" y="2341298"/>
            <a:ext cx="6154557" cy="5245361"/>
          </a:xfrm>
          <a:custGeom>
            <a:avLst/>
            <a:gdLst/>
            <a:ahLst/>
            <a:cxnLst/>
            <a:rect l="l" t="t" r="r" b="b"/>
            <a:pathLst>
              <a:path w="6154557" h="5245361">
                <a:moveTo>
                  <a:pt x="0" y="0"/>
                </a:moveTo>
                <a:lnTo>
                  <a:pt x="6154557" y="0"/>
                </a:lnTo>
                <a:lnTo>
                  <a:pt x="6154557" y="5245362"/>
                </a:lnTo>
                <a:lnTo>
                  <a:pt x="0" y="5245362"/>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724967" y="933450"/>
            <a:ext cx="3569732"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WORKING :</a:t>
            </a:r>
          </a:p>
        </p:txBody>
      </p:sp>
      <p:sp>
        <p:nvSpPr>
          <p:cNvPr id="5" name="TextBox 5"/>
          <p:cNvSpPr txBox="1"/>
          <p:nvPr/>
        </p:nvSpPr>
        <p:spPr>
          <a:xfrm>
            <a:off x="10871200" y="933450"/>
            <a:ext cx="5928003"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BLOCK DIAGRAM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txBody>
            <a:bodyPr/>
            <a:lstStyle/>
            <a:p>
              <a:endParaRPr lang="en-IN"/>
            </a:p>
          </p:txBody>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txBody>
            <a:bodyPr/>
            <a:lstStyle/>
            <a:p>
              <a:endParaRPr lang="en-IN"/>
            </a:p>
          </p:txBody>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005717" y="1821359"/>
            <a:ext cx="7253583" cy="6644282"/>
          </a:xfrm>
          <a:custGeom>
            <a:avLst/>
            <a:gdLst/>
            <a:ahLst/>
            <a:cxnLst/>
            <a:rect l="l" t="t" r="r" b="b"/>
            <a:pathLst>
              <a:path w="7253583" h="6644282">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9" name="TextBox 9"/>
          <p:cNvSpPr txBox="1"/>
          <p:nvPr/>
        </p:nvSpPr>
        <p:spPr>
          <a:xfrm>
            <a:off x="1219200" y="2697480"/>
            <a:ext cx="7924800" cy="4834889"/>
          </a:xfrm>
          <a:prstGeom prst="rect">
            <a:avLst/>
          </a:prstGeom>
        </p:spPr>
        <p:txBody>
          <a:bodyPr lIns="0" tIns="0" rIns="0" bIns="0" rtlCol="0" anchor="t">
            <a:spAutoFit/>
          </a:bodyPr>
          <a:lstStyle/>
          <a:p>
            <a:pPr marL="0" lvl="0" indent="0">
              <a:lnSpc>
                <a:spcPts val="12479"/>
              </a:lnSpc>
            </a:pPr>
            <a:r>
              <a:rPr lang="en-US" sz="12999" spc="-545">
                <a:solidFill>
                  <a:srgbClr val="3139A8"/>
                </a:solidFill>
                <a:latin typeface="Be Vietnam Ultra-Bold"/>
              </a:rPr>
              <a:t>THANK YOU VERY MUCH!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Words>
  <Application>Microsoft Office PowerPoint</Application>
  <PresentationFormat>Custom</PresentationFormat>
  <Paragraphs>19</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Calibri</vt:lpstr>
      <vt:lpstr>Arial</vt:lpstr>
      <vt:lpstr>Be Vietnam Ultra-Bold</vt:lpstr>
      <vt:lpstr>Montserrat Medium</vt:lpstr>
      <vt:lpstr>Quicksand Medium</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steganography</dc:title>
  <cp:lastModifiedBy>Vishal.B</cp:lastModifiedBy>
  <cp:revision>2</cp:revision>
  <dcterms:created xsi:type="dcterms:W3CDTF">2006-08-16T00:00:00Z</dcterms:created>
  <dcterms:modified xsi:type="dcterms:W3CDTF">2023-11-27T03:20:46Z</dcterms:modified>
  <dc:identifier>DAF1R_BuEc4</dc:identifier>
</cp:coreProperties>
</file>

<file path=docProps/thumbnail.jpeg>
</file>